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8" r:id="rId4"/>
    <p:sldId id="258" r:id="rId5"/>
    <p:sldId id="259" r:id="rId6"/>
    <p:sldId id="261" r:id="rId7"/>
    <p:sldId id="266" r:id="rId8"/>
    <p:sldId id="265" r:id="rId9"/>
    <p:sldId id="268" r:id="rId10"/>
    <p:sldId id="263" r:id="rId11"/>
    <p:sldId id="269" r:id="rId12"/>
    <p:sldId id="270" r:id="rId13"/>
    <p:sldId id="271" r:id="rId14"/>
    <p:sldId id="273" r:id="rId15"/>
    <p:sldId id="272" r:id="rId16"/>
    <p:sldId id="339" r:id="rId17"/>
    <p:sldId id="274" r:id="rId18"/>
    <p:sldId id="275" r:id="rId19"/>
    <p:sldId id="276" r:id="rId20"/>
    <p:sldId id="280" r:id="rId21"/>
    <p:sldId id="281" r:id="rId22"/>
    <p:sldId id="282" r:id="rId23"/>
    <p:sldId id="284" r:id="rId24"/>
    <p:sldId id="283" r:id="rId25"/>
    <p:sldId id="285" r:id="rId26"/>
    <p:sldId id="286" r:id="rId27"/>
    <p:sldId id="287" r:id="rId28"/>
    <p:sldId id="288" r:id="rId29"/>
    <p:sldId id="340" r:id="rId30"/>
    <p:sldId id="341" r:id="rId31"/>
    <p:sldId id="342" r:id="rId32"/>
    <p:sldId id="343" r:id="rId33"/>
    <p:sldId id="344" r:id="rId34"/>
    <p:sldId id="345" r:id="rId35"/>
    <p:sldId id="289" r:id="rId36"/>
    <p:sldId id="290" r:id="rId37"/>
    <p:sldId id="292" r:id="rId38"/>
    <p:sldId id="291" r:id="rId39"/>
    <p:sldId id="294" r:id="rId40"/>
    <p:sldId id="293" r:id="rId41"/>
    <p:sldId id="295" r:id="rId42"/>
    <p:sldId id="297" r:id="rId43"/>
    <p:sldId id="296" r:id="rId44"/>
    <p:sldId id="298" r:id="rId45"/>
    <p:sldId id="300" r:id="rId46"/>
    <p:sldId id="299" r:id="rId47"/>
    <p:sldId id="302" r:id="rId48"/>
    <p:sldId id="301" r:id="rId49"/>
    <p:sldId id="336" r:id="rId50"/>
    <p:sldId id="338" r:id="rId51"/>
    <p:sldId id="303" r:id="rId52"/>
    <p:sldId id="304" r:id="rId53"/>
    <p:sldId id="305" r:id="rId54"/>
    <p:sldId id="306" r:id="rId55"/>
    <p:sldId id="307" r:id="rId56"/>
    <p:sldId id="309" r:id="rId57"/>
    <p:sldId id="308" r:id="rId58"/>
    <p:sldId id="313" r:id="rId59"/>
    <p:sldId id="332" r:id="rId60"/>
    <p:sldId id="333" r:id="rId61"/>
    <p:sldId id="317" r:id="rId62"/>
    <p:sldId id="318" r:id="rId63"/>
    <p:sldId id="319" r:id="rId64"/>
    <p:sldId id="320" r:id="rId65"/>
    <p:sldId id="322" r:id="rId66"/>
    <p:sldId id="324" r:id="rId67"/>
    <p:sldId id="325" r:id="rId68"/>
    <p:sldId id="326" r:id="rId69"/>
    <p:sldId id="327" r:id="rId70"/>
    <p:sldId id="330" r:id="rId71"/>
    <p:sldId id="329" r:id="rId72"/>
    <p:sldId id="334" r:id="rId73"/>
    <p:sldId id="335" r:id="rId74"/>
    <p:sldId id="346" r:id="rId7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doues\Documents\PNC\service%20SCVT\FAUNE\OISEAUX\RAPACES\RAPACES%20PNC\Rapaces%202000\effectifs%20PnC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doues\Documents\PNC\service%20SCVT\FAUNE\OISEAUX\RAPACES\Vautours\EFFECTIFS\Couples%20de%20vautour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0.12653073833181036"/>
          <c:y val="8.1272225030754833E-2"/>
          <c:w val="0.72269674067679857"/>
          <c:h val="0.68500331560382288"/>
        </c:manualLayout>
      </c:layout>
      <c:barChart>
        <c:barDir val="col"/>
        <c:grouping val="clustered"/>
        <c:ser>
          <c:idx val="0"/>
          <c:order val="0"/>
          <c:tx>
            <c:strRef>
              <c:f>Feuil1!$A$7</c:f>
              <c:strCache>
                <c:ptCount val="1"/>
                <c:pt idx="0">
                  <c:v>effectifs mini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Feuil1!$B$6:$R$6</c:f>
              <c:strCache>
                <c:ptCount val="17"/>
                <c:pt idx="0">
                  <c:v>BUSVAR</c:v>
                </c:pt>
                <c:pt idx="1">
                  <c:v>EPEEUR</c:v>
                </c:pt>
                <c:pt idx="2">
                  <c:v>FAUCRE</c:v>
                </c:pt>
                <c:pt idx="3">
                  <c:v>CIRJEA</c:v>
                </c:pt>
                <c:pt idx="4">
                  <c:v>BOAP</c:v>
                </c:pt>
                <c:pt idx="5">
                  <c:v>VAUFAU</c:v>
                </c:pt>
                <c:pt idx="6">
                  <c:v>AUTPAL</c:v>
                </c:pt>
                <c:pt idx="7">
                  <c:v>BUSCEN</c:v>
                </c:pt>
                <c:pt idx="8">
                  <c:v>BUSMAR</c:v>
                </c:pt>
                <c:pt idx="9">
                  <c:v>FAUPEL</c:v>
                </c:pt>
                <c:pt idx="10">
                  <c:v>MINO</c:v>
                </c:pt>
                <c:pt idx="11">
                  <c:v>AIGROY</c:v>
                </c:pt>
                <c:pt idx="12">
                  <c:v>FAUHOB</c:v>
                </c:pt>
                <c:pt idx="13">
                  <c:v>MIRO</c:v>
                </c:pt>
                <c:pt idx="14">
                  <c:v>VAUMOI</c:v>
                </c:pt>
                <c:pt idx="15">
                  <c:v>VAUPER</c:v>
                </c:pt>
                <c:pt idx="16">
                  <c:v>AIGBOT</c:v>
                </c:pt>
              </c:strCache>
            </c:strRef>
          </c:cat>
          <c:val>
            <c:numRef>
              <c:f>Feuil1!$B$7:$R$7</c:f>
              <c:numCache>
                <c:formatCode>General</c:formatCode>
                <c:ptCount val="17"/>
                <c:pt idx="0">
                  <c:v>354</c:v>
                </c:pt>
                <c:pt idx="1">
                  <c:v>115</c:v>
                </c:pt>
                <c:pt idx="2">
                  <c:v>136</c:v>
                </c:pt>
                <c:pt idx="3">
                  <c:v>146</c:v>
                </c:pt>
                <c:pt idx="4">
                  <c:v>55</c:v>
                </c:pt>
                <c:pt idx="5">
                  <c:v>88</c:v>
                </c:pt>
                <c:pt idx="6">
                  <c:v>50</c:v>
                </c:pt>
                <c:pt idx="7">
                  <c:v>35</c:v>
                </c:pt>
                <c:pt idx="8">
                  <c:v>17</c:v>
                </c:pt>
                <c:pt idx="9">
                  <c:v>16</c:v>
                </c:pt>
                <c:pt idx="10">
                  <c:v>11</c:v>
                </c:pt>
                <c:pt idx="11">
                  <c:v>11</c:v>
                </c:pt>
                <c:pt idx="12">
                  <c:v>3</c:v>
                </c:pt>
                <c:pt idx="13">
                  <c:v>6</c:v>
                </c:pt>
                <c:pt idx="14">
                  <c:v>7</c:v>
                </c:pt>
                <c:pt idx="15">
                  <c:v>2</c:v>
                </c:pt>
                <c:pt idx="1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82-4A28-B8A3-6D84F7E1D1E6}"/>
            </c:ext>
          </c:extLst>
        </c:ser>
        <c:ser>
          <c:idx val="1"/>
          <c:order val="1"/>
          <c:tx>
            <c:strRef>
              <c:f>Feuil1!$A$8</c:f>
              <c:strCache>
                <c:ptCount val="1"/>
                <c:pt idx="0">
                  <c:v>effectifs maxi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1"/>
              <c:layout>
                <c:manualLayout>
                  <c:x val="3.6374263883707241E-3"/>
                  <c:y val="-7.947011394347647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82-4A28-B8A3-6D84F7E1D1E6}"/>
                </c:ext>
              </c:extLst>
            </c:dLbl>
            <c:dLbl>
              <c:idx val="2"/>
              <c:layout>
                <c:manualLayout>
                  <c:x val="1.8043178551116611E-2"/>
                  <c:y val="-4.4575803794727975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82-4A28-B8A3-6D84F7E1D1E6}"/>
                </c:ext>
              </c:extLst>
            </c:dLbl>
            <c:dLbl>
              <c:idx val="3"/>
              <c:layout>
                <c:manualLayout>
                  <c:x val="3.2448930713862477E-2"/>
                  <c:y val="-1.118360942347350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82-4A28-B8A3-6D84F7E1D1E6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Feuil1!$B$6:$R$6</c:f>
              <c:strCache>
                <c:ptCount val="17"/>
                <c:pt idx="0">
                  <c:v>BUSVAR</c:v>
                </c:pt>
                <c:pt idx="1">
                  <c:v>EPEEUR</c:v>
                </c:pt>
                <c:pt idx="2">
                  <c:v>FAUCRE</c:v>
                </c:pt>
                <c:pt idx="3">
                  <c:v>CIRJEA</c:v>
                </c:pt>
                <c:pt idx="4">
                  <c:v>BOAP</c:v>
                </c:pt>
                <c:pt idx="5">
                  <c:v>VAUFAU</c:v>
                </c:pt>
                <c:pt idx="6">
                  <c:v>AUTPAL</c:v>
                </c:pt>
                <c:pt idx="7">
                  <c:v>BUSCEN</c:v>
                </c:pt>
                <c:pt idx="8">
                  <c:v>BUSMAR</c:v>
                </c:pt>
                <c:pt idx="9">
                  <c:v>FAUPEL</c:v>
                </c:pt>
                <c:pt idx="10">
                  <c:v>MINO</c:v>
                </c:pt>
                <c:pt idx="11">
                  <c:v>AIGROY</c:v>
                </c:pt>
                <c:pt idx="12">
                  <c:v>FAUHOB</c:v>
                </c:pt>
                <c:pt idx="13">
                  <c:v>MIRO</c:v>
                </c:pt>
                <c:pt idx="14">
                  <c:v>VAUMOI</c:v>
                </c:pt>
                <c:pt idx="15">
                  <c:v>VAUPER</c:v>
                </c:pt>
                <c:pt idx="16">
                  <c:v>AIGBOT</c:v>
                </c:pt>
              </c:strCache>
            </c:strRef>
          </c:cat>
          <c:val>
            <c:numRef>
              <c:f>Feuil1!$B$8:$R$8</c:f>
              <c:numCache>
                <c:formatCode>General</c:formatCode>
                <c:ptCount val="17"/>
                <c:pt idx="0">
                  <c:v>508</c:v>
                </c:pt>
                <c:pt idx="1">
                  <c:v>230</c:v>
                </c:pt>
                <c:pt idx="2">
                  <c:v>215</c:v>
                </c:pt>
                <c:pt idx="3">
                  <c:v>213</c:v>
                </c:pt>
                <c:pt idx="4">
                  <c:v>105</c:v>
                </c:pt>
                <c:pt idx="5">
                  <c:v>88</c:v>
                </c:pt>
                <c:pt idx="6">
                  <c:v>78</c:v>
                </c:pt>
                <c:pt idx="7">
                  <c:v>64</c:v>
                </c:pt>
                <c:pt idx="8">
                  <c:v>32</c:v>
                </c:pt>
                <c:pt idx="9">
                  <c:v>23</c:v>
                </c:pt>
                <c:pt idx="10">
                  <c:v>20</c:v>
                </c:pt>
                <c:pt idx="11">
                  <c:v>14</c:v>
                </c:pt>
                <c:pt idx="12">
                  <c:v>10</c:v>
                </c:pt>
                <c:pt idx="13">
                  <c:v>8</c:v>
                </c:pt>
                <c:pt idx="14">
                  <c:v>7</c:v>
                </c:pt>
                <c:pt idx="15">
                  <c:v>2</c:v>
                </c:pt>
                <c:pt idx="1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82-4A28-B8A3-6D84F7E1D1E6}"/>
            </c:ext>
          </c:extLst>
        </c:ser>
        <c:dLbls/>
        <c:axId val="83546496"/>
        <c:axId val="84082688"/>
      </c:barChart>
      <c:catAx>
        <c:axId val="835464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1800" dirty="0"/>
                  <a:t>Espèces</a:t>
                </a:r>
              </a:p>
            </c:rich>
          </c:tx>
          <c:layout>
            <c:manualLayout>
              <c:xMode val="edge"/>
              <c:yMode val="edge"/>
              <c:x val="0.42497306100698784"/>
              <c:y val="0.9346882464448401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4082688"/>
        <c:crosses val="autoZero"/>
        <c:auto val="1"/>
        <c:lblAlgn val="ctr"/>
        <c:lblOffset val="100"/>
        <c:tickLblSkip val="1"/>
        <c:tickMarkSkip val="1"/>
      </c:catAx>
      <c:valAx>
        <c:axId val="8408268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1050" dirty="0"/>
                  <a:t>effectifs (en nb de couples)</a:t>
                </a:r>
              </a:p>
            </c:rich>
          </c:tx>
          <c:layout>
            <c:manualLayout>
              <c:xMode val="edge"/>
              <c:yMode val="edge"/>
              <c:x val="3.3495172119518718E-2"/>
              <c:y val="0.2649974655593823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354649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75595907654394"/>
          <c:y val="0.30742086567801036"/>
          <c:w val="0.19591858160587114"/>
          <c:h val="0.15194383387588964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N Couples de Vautours fauves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Feuil1!$B$1</c:f>
              <c:strCache>
                <c:ptCount val="1"/>
                <c:pt idx="0">
                  <c:v>N COUPLES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Feuil1!$A$2:$A$19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xVal>
          <c:yVal>
            <c:numRef>
              <c:f>Feuil1!$B$2:$B$19</c:f>
              <c:numCache>
                <c:formatCode>General</c:formatCode>
                <c:ptCount val="18"/>
                <c:pt idx="0">
                  <c:v>67</c:v>
                </c:pt>
                <c:pt idx="1">
                  <c:v>75</c:v>
                </c:pt>
                <c:pt idx="2">
                  <c:v>80</c:v>
                </c:pt>
                <c:pt idx="3">
                  <c:v>89</c:v>
                </c:pt>
                <c:pt idx="4">
                  <c:v>98</c:v>
                </c:pt>
                <c:pt idx="5">
                  <c:v>116</c:v>
                </c:pt>
                <c:pt idx="6">
                  <c:v>118</c:v>
                </c:pt>
                <c:pt idx="7">
                  <c:v>144</c:v>
                </c:pt>
                <c:pt idx="8">
                  <c:v>162</c:v>
                </c:pt>
                <c:pt idx="9">
                  <c:v>183</c:v>
                </c:pt>
                <c:pt idx="10">
                  <c:v>215</c:v>
                </c:pt>
                <c:pt idx="11">
                  <c:v>242</c:v>
                </c:pt>
                <c:pt idx="12">
                  <c:v>283</c:v>
                </c:pt>
                <c:pt idx="13">
                  <c:v>333</c:v>
                </c:pt>
                <c:pt idx="14">
                  <c:v>370</c:v>
                </c:pt>
                <c:pt idx="15">
                  <c:v>414</c:v>
                </c:pt>
                <c:pt idx="16">
                  <c:v>443</c:v>
                </c:pt>
                <c:pt idx="17">
                  <c:v>498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A699-416C-B89E-A9EE79053CAF}"/>
            </c:ext>
          </c:extLst>
        </c:ser>
        <c:dLbls/>
        <c:axId val="91925504"/>
        <c:axId val="91932160"/>
      </c:scatterChart>
      <c:valAx>
        <c:axId val="9192550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91932160"/>
        <c:crosses val="autoZero"/>
        <c:crossBetween val="midCat"/>
      </c:valAx>
      <c:valAx>
        <c:axId val="91932160"/>
        <c:scaling>
          <c:orientation val="minMax"/>
        </c:scaling>
        <c:axPos val="l"/>
        <c:majorGridlines/>
        <c:numFmt formatCode="General" sourceLinked="1"/>
        <c:tickLblPos val="nextTo"/>
        <c:crossAx val="91925504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solidFill>
      <a:schemeClr val="accent6">
        <a:lumMod val="40000"/>
        <a:lumOff val="60000"/>
      </a:schemeClr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36B84-AE81-4725-9F83-FC078067CA32}" type="datetimeFigureOut">
              <a:rPr lang="fr-FR" smtClean="0"/>
              <a:pPr/>
              <a:t>05/07/2016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9EF29-AB24-42D9-9F0A-41F996FD02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95936" y="980728"/>
            <a:ext cx="4705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Les Rapaces 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du Parc national des Cévennes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761699" y="4869160"/>
            <a:ext cx="1382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Photo</a:t>
            </a:r>
            <a:r>
              <a:rPr lang="fr-FR" dirty="0">
                <a:solidFill>
                  <a:schemeClr val="bg1"/>
                </a:solidFill>
              </a:rPr>
              <a:t>s :</a:t>
            </a:r>
          </a:p>
          <a:p>
            <a:r>
              <a:rPr lang="fr-FR" dirty="0">
                <a:solidFill>
                  <a:schemeClr val="bg1"/>
                </a:solidFill>
              </a:rPr>
              <a:t>P. Baffie</a:t>
            </a:r>
          </a:p>
          <a:p>
            <a:r>
              <a:rPr lang="fr-FR" dirty="0">
                <a:solidFill>
                  <a:schemeClr val="bg1"/>
                </a:solidFill>
              </a:rPr>
              <a:t>C. Aussaguel</a:t>
            </a:r>
          </a:p>
          <a:p>
            <a:r>
              <a:rPr lang="fr-FR" dirty="0">
                <a:solidFill>
                  <a:schemeClr val="bg1"/>
                </a:solidFill>
              </a:rPr>
              <a:t>J. Thurel</a:t>
            </a:r>
          </a:p>
          <a:p>
            <a:r>
              <a:rPr lang="fr-FR" dirty="0">
                <a:solidFill>
                  <a:schemeClr val="bg1"/>
                </a:solidFill>
              </a:rPr>
              <a:t>JP Malafosse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en déclin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92080" y="5949280"/>
            <a:ext cx="18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Busard Cendré</a:t>
            </a:r>
          </a:p>
        </p:txBody>
      </p:sp>
      <p:pic>
        <p:nvPicPr>
          <p:cNvPr id="7" name="Image 6" descr="Busard cendré male,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412776"/>
            <a:ext cx="5832648" cy="401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en déclin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92080" y="5949280"/>
            <a:ext cx="18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Busard Cendré</a:t>
            </a:r>
          </a:p>
        </p:txBody>
      </p:sp>
      <p:pic>
        <p:nvPicPr>
          <p:cNvPr id="7" name="Image 6" descr="Busard cendré male,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412776"/>
            <a:ext cx="5832648" cy="4012862"/>
          </a:xfrm>
          <a:prstGeom prst="rect">
            <a:avLst/>
          </a:prstGeom>
        </p:spPr>
      </p:pic>
      <p:pic>
        <p:nvPicPr>
          <p:cNvPr id="6" name="Image 5" descr="Chevêche mich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4536504" cy="34023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1560" y="2636912"/>
            <a:ext cx="22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chevêche d’Athéna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autour fauv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914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/>
              <a:t>Le Vautour fauve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16016" y="1844824"/>
            <a:ext cx="4257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Très grand rapace (260 cm d’envergure)</a:t>
            </a:r>
          </a:p>
          <a:p>
            <a:r>
              <a:rPr lang="fr-FR" dirty="0"/>
              <a:t>Nicheur sédentaire dans les gorges du Tarn </a:t>
            </a:r>
          </a:p>
          <a:p>
            <a:r>
              <a:rPr lang="fr-FR" dirty="0"/>
              <a:t>et de la Jonte. Espèce réintroduite.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20072" y="3356992"/>
            <a:ext cx="296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498 couples nicheurs en 2015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04664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2040" y="4653136"/>
            <a:ext cx="382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Charognard tributaire de l’élevage ovin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54389" y="63093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7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MG_9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515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Vautour moine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86681" y="1844824"/>
            <a:ext cx="4257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Très grand rapace (290 cm d’envergure)</a:t>
            </a:r>
          </a:p>
          <a:p>
            <a:r>
              <a:rPr lang="fr-FR" dirty="0">
                <a:solidFill>
                  <a:schemeClr val="bg1"/>
                </a:solidFill>
              </a:rPr>
              <a:t>Nicheur sédentaire dans les gorges du Tarn </a:t>
            </a:r>
          </a:p>
          <a:p>
            <a:r>
              <a:rPr lang="fr-FR" dirty="0">
                <a:solidFill>
                  <a:schemeClr val="bg1"/>
                </a:solidFill>
              </a:rPr>
              <a:t>et de la Jonte.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                 Espèce réintroduite en 1992.</a:t>
            </a:r>
          </a:p>
          <a:p>
            <a:r>
              <a:rPr lang="fr-FR" dirty="0">
                <a:solidFill>
                  <a:schemeClr val="bg1"/>
                </a:solidFill>
              </a:rPr>
              <a:t>                       ( 50 jeunes oiseaux)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52120" y="3356992"/>
            <a:ext cx="285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20 couples nicheurs en 2015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390808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2040" y="4653136"/>
            <a:ext cx="4119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Charognard tributaire de l’élevage ovin et </a:t>
            </a:r>
          </a:p>
          <a:p>
            <a:r>
              <a:rPr lang="fr-FR" dirty="0">
                <a:solidFill>
                  <a:schemeClr val="bg1"/>
                </a:solidFill>
              </a:rPr>
              <a:t>           de petites proies sauvages.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99716" y="63093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Vautour moine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5261"/>
            <a:ext cx="9144000" cy="552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 niche dans les arbres</a:t>
            </a:r>
          </a:p>
        </p:txBody>
      </p:sp>
      <p:pic>
        <p:nvPicPr>
          <p:cNvPr id="3" name="Image 2" descr="baguage moine point sublime juin 2007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6888765" cy="516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9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258"/>
            <a:ext cx="9144000" cy="616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0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/>
              <a:t>Le Vautour percnoptère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16016" y="1844824"/>
            <a:ext cx="366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Rapace moyen (160 cm d’envergure)</a:t>
            </a:r>
          </a:p>
          <a:p>
            <a:r>
              <a:rPr lang="fr-FR" dirty="0"/>
              <a:t>Migrateur estivant nicheur  dans les</a:t>
            </a:r>
          </a:p>
          <a:p>
            <a:r>
              <a:rPr lang="fr-FR" dirty="0"/>
              <a:t> gorges du Tarn et de la Jonte. Retour</a:t>
            </a:r>
          </a:p>
          <a:p>
            <a:r>
              <a:rPr lang="fr-FR" dirty="0"/>
              <a:t>Spontané.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52120" y="3356992"/>
            <a:ext cx="273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couples nicheurs en 2015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221967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2040" y="4653136"/>
            <a:ext cx="382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Charognard tributaire de l’élevage ovin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81250" y="6244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Vautour percnoptèr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63888" y="1412776"/>
            <a:ext cx="553786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18</a:t>
            </a:r>
            <a:r>
              <a:rPr lang="fr-FR" sz="2000" b="1" dirty="0">
                <a:solidFill>
                  <a:schemeClr val="bg1"/>
                </a:solidFill>
              </a:rPr>
              <a:t> espèces nicheuses de rapaces diurnes (25 F)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01</a:t>
            </a:r>
            <a:r>
              <a:rPr lang="fr-FR" sz="2000" b="1" dirty="0">
                <a:solidFill>
                  <a:schemeClr val="bg1"/>
                </a:solidFill>
              </a:rPr>
              <a:t> en réintroduction (Gypaète)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06</a:t>
            </a:r>
            <a:r>
              <a:rPr lang="fr-FR" sz="2000" b="1" dirty="0">
                <a:solidFill>
                  <a:schemeClr val="bg1"/>
                </a:solidFill>
              </a:rPr>
              <a:t> espèces migratrices régulières de passage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05</a:t>
            </a:r>
            <a:r>
              <a:rPr lang="fr-FR" sz="2000" b="1" dirty="0">
                <a:solidFill>
                  <a:schemeClr val="bg1"/>
                </a:solidFill>
              </a:rPr>
              <a:t> accidentelles observées</a:t>
            </a:r>
          </a:p>
          <a:p>
            <a:r>
              <a:rPr lang="fr-FR" sz="2400" b="1" dirty="0">
                <a:solidFill>
                  <a:schemeClr val="tx2"/>
                </a:solidFill>
              </a:rPr>
              <a:t>30</a:t>
            </a:r>
            <a:r>
              <a:rPr lang="fr-FR" sz="2000" b="1" dirty="0">
                <a:solidFill>
                  <a:schemeClr val="tx2"/>
                </a:solidFill>
              </a:rPr>
              <a:t> espèces sur </a:t>
            </a:r>
            <a:r>
              <a:rPr lang="fr-FR" sz="2400" b="1" dirty="0">
                <a:solidFill>
                  <a:schemeClr val="tx2"/>
                </a:solidFill>
              </a:rPr>
              <a:t>35</a:t>
            </a:r>
            <a:r>
              <a:rPr lang="fr-FR" sz="2000" b="1" dirty="0">
                <a:solidFill>
                  <a:schemeClr val="tx2"/>
                </a:solidFill>
              </a:rPr>
              <a:t> visibles en France</a:t>
            </a:r>
          </a:p>
          <a:p>
            <a:endParaRPr lang="fr-FR" sz="2000" b="1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07</a:t>
            </a:r>
            <a:r>
              <a:rPr lang="fr-FR" sz="2000" b="1" dirty="0">
                <a:solidFill>
                  <a:schemeClr val="bg1"/>
                </a:solidFill>
              </a:rPr>
              <a:t> espèces de rapaces nocturnes nicheuses (09 F)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2940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170" y="0"/>
            <a:ext cx="1028378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/>
              <a:t>L’ Aigle royal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16016" y="1844824"/>
            <a:ext cx="4103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Très grand rapace sédentaire(240 cm</a:t>
            </a:r>
          </a:p>
          <a:p>
            <a:r>
              <a:rPr lang="fr-FR" dirty="0"/>
              <a:t> d’envergure). En progression depuis les </a:t>
            </a:r>
          </a:p>
          <a:p>
            <a:r>
              <a:rPr lang="fr-FR" dirty="0"/>
              <a:t>années 1990 grâce à sa protection légale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44008" y="3068960"/>
            <a:ext cx="4113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14 couples sont largement répartis sur le </a:t>
            </a:r>
          </a:p>
          <a:p>
            <a:r>
              <a:rPr lang="fr-FR" dirty="0"/>
              <a:t>périmètre d’étude de la Charte du PnC.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5551" y="3901650"/>
            <a:ext cx="3938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Prédateur de mammifères et oiseaux de</a:t>
            </a:r>
          </a:p>
          <a:p>
            <a:r>
              <a:rPr lang="fr-FR" dirty="0"/>
              <a:t>Taille moyenne (Lièvre, lapin, renard,</a:t>
            </a:r>
          </a:p>
          <a:p>
            <a:r>
              <a:rPr lang="fr-FR" dirty="0"/>
              <a:t> corvidés).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8726" y="628530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2901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39786" y="0"/>
            <a:ext cx="10283786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60" y="6381328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aigle royal adulte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3043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5000" y="0"/>
            <a:ext cx="982153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12160" y="6237312"/>
            <a:ext cx="19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Aigle royal juvénile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40768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circaète Jean le blanc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16016" y="1844824"/>
            <a:ext cx="4090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Grand rapace migrateur estivant(180 cm</a:t>
            </a:r>
          </a:p>
          <a:p>
            <a:r>
              <a:rPr lang="fr-FR" dirty="0">
                <a:solidFill>
                  <a:schemeClr val="bg1"/>
                </a:solidFill>
              </a:rPr>
              <a:t> d’envergure). Transsaharien il hiverne au </a:t>
            </a:r>
          </a:p>
          <a:p>
            <a:r>
              <a:rPr lang="fr-FR" dirty="0">
                <a:solidFill>
                  <a:schemeClr val="bg1"/>
                </a:solidFill>
              </a:rPr>
              <a:t>Sahel 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44008" y="3068960"/>
            <a:ext cx="3845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200 couples largement répartis sur le </a:t>
            </a:r>
          </a:p>
          <a:p>
            <a:r>
              <a:rPr lang="fr-FR" dirty="0">
                <a:solidFill>
                  <a:schemeClr val="bg1"/>
                </a:solidFill>
              </a:rPr>
              <a:t>périmètre d’étude de la Charte du PnC.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51976" y="4150087"/>
            <a:ext cx="3537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Prédateur spécialisé sur les reptiles.</a:t>
            </a:r>
          </a:p>
          <a:p>
            <a:r>
              <a:rPr lang="fr-FR" dirty="0">
                <a:solidFill>
                  <a:schemeClr val="bg1"/>
                </a:solidFill>
              </a:rPr>
              <a:t>90% de serpents et lézards.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20272" y="6309320"/>
            <a:ext cx="15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Femelle adulte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317636" y="64544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2600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04femelle les vignes 2008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1480"/>
            <a:ext cx="9144000" cy="603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ircaète jean-le-blanc, 05 04 11, Loiret, FD Orléans, (88)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39552" y="5949280"/>
            <a:ext cx="148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Circaète mâle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emelle ad 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328076" cy="688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L’ Aigle botté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55976" y="1844824"/>
            <a:ext cx="4095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Petit rapace migrateur estivant (130 cm</a:t>
            </a:r>
          </a:p>
          <a:p>
            <a:r>
              <a:rPr lang="fr-FR" dirty="0">
                <a:solidFill>
                  <a:schemeClr val="bg1"/>
                </a:solidFill>
              </a:rPr>
              <a:t> d’envergure). Transsaharien il hiverne en </a:t>
            </a:r>
          </a:p>
          <a:p>
            <a:r>
              <a:rPr lang="fr-FR" dirty="0">
                <a:solidFill>
                  <a:schemeClr val="bg1"/>
                </a:solidFill>
              </a:rPr>
              <a:t>Afrique noire 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09663" y="2996952"/>
            <a:ext cx="4834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Quelques rares couples largement répartis sur le </a:t>
            </a:r>
          </a:p>
          <a:p>
            <a:r>
              <a:rPr lang="fr-FR" dirty="0">
                <a:solidFill>
                  <a:schemeClr val="bg1"/>
                </a:solidFill>
              </a:rPr>
              <a:t>périmètre d’étude de la Charte du PnC. Connu</a:t>
            </a:r>
          </a:p>
          <a:p>
            <a:r>
              <a:rPr lang="fr-FR" dirty="0">
                <a:solidFill>
                  <a:schemeClr val="bg1"/>
                </a:solidFill>
              </a:rPr>
              <a:t>dans les gorges du Tarn il reste à le découvrir</a:t>
            </a:r>
          </a:p>
          <a:p>
            <a:r>
              <a:rPr lang="fr-FR" dirty="0">
                <a:solidFill>
                  <a:schemeClr val="bg1"/>
                </a:solidFill>
              </a:rPr>
              <a:t> ailleurs.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08225" y="4509120"/>
            <a:ext cx="4235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Habile prédateur d’oiseau de petite taille</a:t>
            </a:r>
          </a:p>
          <a:p>
            <a:r>
              <a:rPr lang="fr-FR" dirty="0">
                <a:solidFill>
                  <a:schemeClr val="bg1"/>
                </a:solidFill>
              </a:rPr>
              <a:t>À taille moyenne, il est capable de capturer</a:t>
            </a:r>
          </a:p>
          <a:p>
            <a:r>
              <a:rPr lang="fr-FR" dirty="0">
                <a:solidFill>
                  <a:schemeClr val="bg1"/>
                </a:solidFill>
              </a:rPr>
              <a:t>Des Martinets noirs 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51777" y="63813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 descr="Aigle botté, 26 04 11, Loiret, FD Orléans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24328" y="6021288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Phase claire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Aigle botté, 26 07 11, Loiret, FD Orléans,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380312" y="5805264"/>
            <a:ext cx="152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Phase sombre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6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24744" y="0"/>
            <a:ext cx="11268744" cy="71534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Faucon pèlerin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63497" y="1916832"/>
            <a:ext cx="488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Rapace de taille  petite à moyenne (80 - 110 cm).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30659" y="2636912"/>
            <a:ext cx="5413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Oiseau emblématique, le Faucon pèlerin est présent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petit nombre sur le PnC (environ 21 couples).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76532" y="3552011"/>
            <a:ext cx="526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Spécialiste de la chasse au vol il ne capture les oiseaux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qu’en l’air. Il existe également un dimorphisme de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taille entre le mâle et la femelle.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24128" y="5877272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Mâle adulte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31096" y="4624646"/>
            <a:ext cx="452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 couples dans les années 70. 1600 en 2010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80312" y="66733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1250</a:t>
            </a:r>
          </a:p>
        </p:txBody>
      </p:sp>
    </p:spTree>
    <p:extLst>
      <p:ext uri="{BB962C8B-B14F-4D97-AF65-F5344CB8AC3E}">
        <p14:creationId xmlns:p14="http://schemas.microsoft.com/office/powerpoint/2010/main" xmlns="" val="4238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8414" y="1600200"/>
            <a:ext cx="3747171" cy="4525963"/>
          </a:xfrm>
          <a:prstGeom prst="rect">
            <a:avLst/>
          </a:prstGeom>
        </p:spPr>
      </p:pic>
      <p:pic>
        <p:nvPicPr>
          <p:cNvPr id="5" name="Espace réservé du contenu 3" descr="RIMG0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94207"/>
            <a:ext cx="5599471" cy="67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4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2910_DxO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700"/>
            <a:ext cx="9144000" cy="60945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96136" y="5805264"/>
            <a:ext cx="238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Femelle immature 2ans</a:t>
            </a:r>
          </a:p>
        </p:txBody>
      </p:sp>
    </p:spTree>
    <p:extLst>
      <p:ext uri="{BB962C8B-B14F-4D97-AF65-F5344CB8AC3E}">
        <p14:creationId xmlns:p14="http://schemas.microsoft.com/office/powerpoint/2010/main" xmlns="" val="1490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700" y="133933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 Hibou Grand duc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5852" y="661472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prioritaire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48064" y="2564904"/>
            <a:ext cx="37548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plus grand des Rapaces nocturne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Il a subit un fort déclin suite à la forte</a:t>
            </a:r>
          </a:p>
          <a:p>
            <a:r>
              <a:rPr lang="fr-FR" b="1" dirty="0">
                <a:solidFill>
                  <a:schemeClr val="bg1"/>
                </a:solidFill>
              </a:rPr>
              <a:t>diminution du Lapin de garenne.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Le </a:t>
            </a:r>
            <a:r>
              <a:rPr lang="fr-FR" b="1" dirty="0" err="1">
                <a:solidFill>
                  <a:schemeClr val="bg1"/>
                </a:solidFill>
              </a:rPr>
              <a:t>PnC</a:t>
            </a:r>
            <a:r>
              <a:rPr lang="fr-FR" b="1" dirty="0">
                <a:solidFill>
                  <a:schemeClr val="bg1"/>
                </a:solidFill>
              </a:rPr>
              <a:t> accueille une vingtaine de </a:t>
            </a:r>
          </a:p>
          <a:p>
            <a:r>
              <a:rPr lang="fr-FR" b="1" dirty="0">
                <a:solidFill>
                  <a:schemeClr val="bg1"/>
                </a:solidFill>
              </a:rPr>
              <a:t>couples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56467" y="647660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&gt;1000</a:t>
            </a:r>
          </a:p>
        </p:txBody>
      </p:sp>
    </p:spTree>
    <p:extLst>
      <p:ext uri="{BB962C8B-B14F-4D97-AF65-F5344CB8AC3E}">
        <p14:creationId xmlns:p14="http://schemas.microsoft.com/office/powerpoint/2010/main" xmlns="" val="16583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7660"/>
            <a:ext cx="914400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48064" y="2060848"/>
            <a:ext cx="37938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Petite chouette forestière elle</a:t>
            </a:r>
          </a:p>
          <a:p>
            <a:r>
              <a:rPr lang="fr-FR" dirty="0">
                <a:solidFill>
                  <a:schemeClr val="bg1"/>
                </a:solidFill>
              </a:rPr>
              <a:t>trouve sa limite sud de répartition</a:t>
            </a:r>
          </a:p>
          <a:p>
            <a:r>
              <a:rPr lang="fr-FR" dirty="0">
                <a:solidFill>
                  <a:schemeClr val="bg1"/>
                </a:solidFill>
              </a:rPr>
              <a:t>sur le massif de l’Aigoual.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Quelques dizaines de couples habitent</a:t>
            </a:r>
          </a:p>
          <a:p>
            <a:r>
              <a:rPr lang="fr-FR" dirty="0">
                <a:solidFill>
                  <a:schemeClr val="bg1"/>
                </a:solidFill>
              </a:rPr>
              <a:t>Les massifs montagneux du </a:t>
            </a:r>
            <a:r>
              <a:rPr lang="fr-FR" dirty="0" err="1">
                <a:solidFill>
                  <a:schemeClr val="bg1"/>
                </a:solidFill>
              </a:rPr>
              <a:t>PnC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51920" y="1052736"/>
            <a:ext cx="451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La Chouette de </a:t>
            </a:r>
            <a:r>
              <a:rPr lang="fr-FR" sz="3200" dirty="0" err="1">
                <a:solidFill>
                  <a:schemeClr val="bg1"/>
                </a:solidFill>
              </a:rPr>
              <a:t>Tengmalm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908720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prioritaire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884368" y="653195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450?</a:t>
            </a:r>
          </a:p>
        </p:txBody>
      </p:sp>
    </p:spTree>
    <p:extLst>
      <p:ext uri="{BB962C8B-B14F-4D97-AF65-F5344CB8AC3E}">
        <p14:creationId xmlns:p14="http://schemas.microsoft.com/office/powerpoint/2010/main" xmlns="" val="21491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0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MG_1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968456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990" y="141032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Milan royal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43566" y="1756055"/>
            <a:ext cx="481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Rapace de taille moyenne (160 cm d’envergure). </a:t>
            </a:r>
          </a:p>
          <a:p>
            <a:r>
              <a:rPr lang="fr-FR" dirty="0">
                <a:solidFill>
                  <a:schemeClr val="bg1"/>
                </a:solidFill>
              </a:rPr>
              <a:t>migrateur partiel il hiverne maintenant</a:t>
            </a:r>
          </a:p>
          <a:p>
            <a:r>
              <a:rPr lang="fr-FR" dirty="0">
                <a:solidFill>
                  <a:schemeClr val="bg1"/>
                </a:solidFill>
              </a:rPr>
              <a:t>régulièrement dans la région.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36759" y="4581128"/>
            <a:ext cx="4907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Prédateur éclectique il exploite les ressources</a:t>
            </a:r>
          </a:p>
          <a:p>
            <a:r>
              <a:rPr lang="fr-FR" dirty="0">
                <a:solidFill>
                  <a:schemeClr val="bg1"/>
                </a:solidFill>
              </a:rPr>
              <a:t>locale (petits mammifères, oiseaux, charognes…)</a:t>
            </a:r>
          </a:p>
          <a:p>
            <a:r>
              <a:rPr lang="fr-FR" dirty="0">
                <a:solidFill>
                  <a:schemeClr val="bg1"/>
                </a:solidFill>
              </a:rPr>
              <a:t>gros consommateur de Campagnol terrestre il  est</a:t>
            </a:r>
          </a:p>
          <a:p>
            <a:r>
              <a:rPr lang="fr-FR" dirty="0">
                <a:solidFill>
                  <a:schemeClr val="bg1"/>
                </a:solidFill>
              </a:rPr>
              <a:t>très sensible au poisons 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59435" y="3194012"/>
            <a:ext cx="4633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dizaine de coupes nichent, largement</a:t>
            </a:r>
          </a:p>
          <a:p>
            <a:r>
              <a:rPr lang="fr-FR" dirty="0">
                <a:solidFill>
                  <a:schemeClr val="bg1"/>
                </a:solidFill>
              </a:rPr>
              <a:t>répartis sur le périmètre d’étude de la charte  </a:t>
            </a:r>
          </a:p>
          <a:p>
            <a:r>
              <a:rPr lang="fr-FR" dirty="0">
                <a:solidFill>
                  <a:schemeClr val="bg1"/>
                </a:solidFill>
              </a:rPr>
              <a:t>mais Il est absent des Cévennes.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ilan royal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79"/>
            <a:ext cx="9144000" cy="6513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8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61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Milan noir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81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Rapace de taille moyenne (140 cm d’envergure). </a:t>
            </a:r>
          </a:p>
          <a:p>
            <a:r>
              <a:rPr lang="fr-FR" dirty="0">
                <a:solidFill>
                  <a:schemeClr val="bg1"/>
                </a:solidFill>
              </a:rPr>
              <a:t>Migrateur il hiverne en Afrique noire.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27984" y="3068960"/>
            <a:ext cx="4844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dizaines couples largement répartis sur </a:t>
            </a:r>
          </a:p>
          <a:p>
            <a:r>
              <a:rPr lang="fr-FR" dirty="0">
                <a:solidFill>
                  <a:schemeClr val="bg1"/>
                </a:solidFill>
              </a:rPr>
              <a:t>le périmètre d’étude de la Charte du PnC mais </a:t>
            </a:r>
          </a:p>
          <a:p>
            <a:r>
              <a:rPr lang="fr-FR" dirty="0">
                <a:solidFill>
                  <a:schemeClr val="bg1"/>
                </a:solidFill>
              </a:rPr>
              <a:t>absent des Cévennes. Populations toujours en </a:t>
            </a:r>
          </a:p>
          <a:p>
            <a:r>
              <a:rPr lang="fr-FR" dirty="0">
                <a:solidFill>
                  <a:schemeClr val="bg1"/>
                </a:solidFill>
              </a:rPr>
              <a:t>phase de légère croissance depuis l’an 2000.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36759" y="4581128"/>
            <a:ext cx="4913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Milan noir chasse les petits mammifères,</a:t>
            </a:r>
          </a:p>
          <a:p>
            <a:r>
              <a:rPr lang="fr-FR" dirty="0">
                <a:solidFill>
                  <a:schemeClr val="bg1"/>
                </a:solidFill>
              </a:rPr>
              <a:t> consomme beaucoup de petites charognes </a:t>
            </a:r>
          </a:p>
          <a:p>
            <a:r>
              <a:rPr lang="fr-FR" dirty="0">
                <a:solidFill>
                  <a:schemeClr val="bg1"/>
                </a:solidFill>
              </a:rPr>
              <a:t>(poissons, campagnols…) et déchets sur les dépôts</a:t>
            </a:r>
          </a:p>
          <a:p>
            <a:r>
              <a:rPr lang="fr-FR" dirty="0">
                <a:solidFill>
                  <a:schemeClr val="bg1"/>
                </a:solidFill>
              </a:rPr>
              <a:t> d’ordures.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6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usard cendré  4 Mai 09 femelle cendré mélan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3625" y="0"/>
            <a:ext cx="986762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Busard cendré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81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taille moyenne (120 cm d’envergure). </a:t>
            </a:r>
          </a:p>
          <a:p>
            <a:r>
              <a:rPr lang="fr-FR" dirty="0">
                <a:solidFill>
                  <a:schemeClr val="bg1"/>
                </a:solidFill>
              </a:rPr>
              <a:t>migrateur, contrairement au Busard Saint Martin</a:t>
            </a:r>
          </a:p>
          <a:p>
            <a:r>
              <a:rPr lang="fr-FR" dirty="0">
                <a:solidFill>
                  <a:schemeClr val="bg1"/>
                </a:solidFill>
              </a:rPr>
              <a:t> il hiverne en Afrique noire.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15755" y="3068960"/>
            <a:ext cx="4770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commune par le passé, il ne reste </a:t>
            </a:r>
          </a:p>
          <a:p>
            <a:r>
              <a:rPr lang="fr-FR" dirty="0">
                <a:solidFill>
                  <a:schemeClr val="bg1"/>
                </a:solidFill>
              </a:rPr>
              <a:t>plus qu’une dizaine de couples actuellement</a:t>
            </a:r>
          </a:p>
          <a:p>
            <a:r>
              <a:rPr lang="fr-FR" dirty="0">
                <a:solidFill>
                  <a:schemeClr val="bg1"/>
                </a:solidFill>
              </a:rPr>
              <a:t>dans le PnC. Nichant à l’origine dans les landes,</a:t>
            </a:r>
          </a:p>
          <a:p>
            <a:r>
              <a:rPr lang="fr-FR" dirty="0">
                <a:solidFill>
                  <a:schemeClr val="bg1"/>
                </a:solidFill>
              </a:rPr>
              <a:t>Il se reporte sur les prairies de fauche artificielles</a:t>
            </a:r>
          </a:p>
          <a:p>
            <a:r>
              <a:rPr lang="fr-FR" dirty="0">
                <a:solidFill>
                  <a:schemeClr val="bg1"/>
                </a:solidFill>
              </a:rPr>
              <a:t>ou les champs de céréales.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31657" y="4581128"/>
            <a:ext cx="4710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Grand consommateur de Campagnols, il capture</a:t>
            </a:r>
          </a:p>
          <a:p>
            <a:r>
              <a:rPr lang="fr-FR" dirty="0">
                <a:solidFill>
                  <a:schemeClr val="bg1"/>
                </a:solidFill>
              </a:rPr>
              <a:t>également des petits passereaux et des grandes</a:t>
            </a:r>
          </a:p>
          <a:p>
            <a:r>
              <a:rPr lang="fr-FR" dirty="0">
                <a:solidFill>
                  <a:schemeClr val="bg1"/>
                </a:solidFill>
              </a:rPr>
              <a:t>Sauterelles en été.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apaces_2000_15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49"/>
            <a:ext cx="9144000" cy="65965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44624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dirty="0"/>
              <a:t>Zone d’inventaire des rapaces diurnes du PnC en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usard cendré m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2576"/>
            <a:ext cx="9144000" cy="6312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5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MG_4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6872" y="0"/>
            <a:ext cx="10435865" cy="69594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Busard saint Martin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815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taille moyenne (120 cm d’envergure). </a:t>
            </a:r>
          </a:p>
          <a:p>
            <a:r>
              <a:rPr lang="fr-FR" dirty="0">
                <a:solidFill>
                  <a:schemeClr val="bg1"/>
                </a:solidFill>
              </a:rPr>
              <a:t>Sédentaire, il niche à terre comme le B. cendré et</a:t>
            </a:r>
          </a:p>
          <a:p>
            <a:r>
              <a:rPr lang="fr-FR" dirty="0">
                <a:solidFill>
                  <a:schemeClr val="bg1"/>
                </a:solidFill>
              </a:rPr>
              <a:t> affectionne les friches forestières et les cultures.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27984" y="3068960"/>
            <a:ext cx="4350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Espèce commune par le passé, il ne reste </a:t>
            </a:r>
          </a:p>
          <a:p>
            <a:r>
              <a:rPr lang="fr-FR" dirty="0">
                <a:solidFill>
                  <a:schemeClr val="bg1"/>
                </a:solidFill>
              </a:rPr>
              <a:t>plus qu’une dizaine de couples actuellement</a:t>
            </a:r>
          </a:p>
          <a:p>
            <a:r>
              <a:rPr lang="fr-FR" dirty="0">
                <a:solidFill>
                  <a:schemeClr val="bg1"/>
                </a:solidFill>
              </a:rPr>
              <a:t>dans le PnC.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99992" y="4581128"/>
            <a:ext cx="4213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Grand consommateur de Campagnols il est</a:t>
            </a:r>
          </a:p>
          <a:p>
            <a:r>
              <a:rPr lang="fr-FR" dirty="0">
                <a:solidFill>
                  <a:schemeClr val="bg1"/>
                </a:solidFill>
              </a:rPr>
              <a:t>très utile à l’agriculture.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usardeaux_23_ju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20090708_IMG_0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use variable_Serre des countrasts- Saint Etienne du Valdonnez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3221" y="0"/>
            <a:ext cx="10188624" cy="68649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Buse variable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759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taille moyenne (130 cm d’envergure). </a:t>
            </a:r>
          </a:p>
          <a:p>
            <a:r>
              <a:rPr lang="fr-FR" dirty="0">
                <a:solidFill>
                  <a:schemeClr val="bg1"/>
                </a:solidFill>
              </a:rPr>
              <a:t>Sédentaire, elle est largement répandue sur le </a:t>
            </a:r>
          </a:p>
          <a:p>
            <a:r>
              <a:rPr lang="fr-FR" dirty="0">
                <a:solidFill>
                  <a:schemeClr val="bg1"/>
                </a:solidFill>
              </a:rPr>
              <a:t>Territoire du PnC.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80003" y="3082611"/>
            <a:ext cx="46627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C’est l’espèce la plus commune. Elle est très</a:t>
            </a:r>
          </a:p>
          <a:p>
            <a:r>
              <a:rPr lang="fr-FR" dirty="0">
                <a:solidFill>
                  <a:schemeClr val="bg1"/>
                </a:solidFill>
              </a:rPr>
              <a:t>fréquente dans les vallées cévenoles et les forêt</a:t>
            </a:r>
          </a:p>
          <a:p>
            <a:r>
              <a:rPr lang="fr-FR" dirty="0">
                <a:solidFill>
                  <a:schemeClr val="bg1"/>
                </a:solidFill>
              </a:rPr>
              <a:t>de chêne des causses.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Elle consomme une grande quantité de petits</a:t>
            </a:r>
          </a:p>
          <a:p>
            <a:r>
              <a:rPr lang="fr-FR" dirty="0">
                <a:solidFill>
                  <a:schemeClr val="bg1"/>
                </a:solidFill>
              </a:rPr>
              <a:t>Rongeurs.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02063" y="4876874"/>
            <a:ext cx="423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 ne faut pas la confondre avec la Bondrée</a:t>
            </a:r>
          </a:p>
          <a:p>
            <a:r>
              <a:rPr lang="fr-FR" dirty="0">
                <a:solidFill>
                  <a:schemeClr val="bg1"/>
                </a:solidFill>
              </a:rPr>
              <a:t>apivore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9437_LR_DxO_r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9043" y="260648"/>
            <a:ext cx="9502086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ondrée apivore, 09 06 11, Loiret, Loury, Les usages (2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387424"/>
            <a:ext cx="11377264" cy="75886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Bondrée apivore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759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taille moyenne (120 cm d’envergure), </a:t>
            </a:r>
          </a:p>
          <a:p>
            <a:r>
              <a:rPr lang="fr-FR" dirty="0">
                <a:solidFill>
                  <a:schemeClr val="bg1"/>
                </a:solidFill>
              </a:rPr>
              <a:t>migrateur estivant. La bondrée est largement </a:t>
            </a:r>
          </a:p>
          <a:p>
            <a:r>
              <a:rPr lang="fr-FR" dirty="0">
                <a:solidFill>
                  <a:schemeClr val="bg1"/>
                </a:solidFill>
              </a:rPr>
              <a:t>répandue sur le territoire du PnC mais bien</a:t>
            </a:r>
          </a:p>
          <a:p>
            <a:r>
              <a:rPr lang="fr-FR" dirty="0">
                <a:solidFill>
                  <a:schemeClr val="bg1"/>
                </a:solidFill>
              </a:rPr>
              <a:t> moins fréquente que la buse.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27984" y="3068960"/>
            <a:ext cx="45784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Sa tête élancée, les taches du dessous de son</a:t>
            </a:r>
          </a:p>
          <a:p>
            <a:r>
              <a:rPr lang="fr-FR" dirty="0">
                <a:solidFill>
                  <a:schemeClr val="bg1"/>
                </a:solidFill>
              </a:rPr>
              <a:t> corps et ces ailes tenues bien à plat lorsqu'elle</a:t>
            </a:r>
          </a:p>
          <a:p>
            <a:r>
              <a:rPr lang="fr-FR" dirty="0">
                <a:solidFill>
                  <a:schemeClr val="bg1"/>
                </a:solidFill>
              </a:rPr>
              <a:t>orbe la différentient de la buse.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Son œil jaune et sa narine en fente étroite</a:t>
            </a:r>
          </a:p>
          <a:p>
            <a:r>
              <a:rPr lang="fr-FR" dirty="0">
                <a:solidFill>
                  <a:schemeClr val="bg1"/>
                </a:solidFill>
              </a:rPr>
              <a:t> permettent également de la reconnaitre.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27984" y="5085184"/>
            <a:ext cx="45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spécialisé dans les hyménoptères,</a:t>
            </a:r>
          </a:p>
          <a:p>
            <a:r>
              <a:rPr lang="fr-FR" dirty="0">
                <a:solidFill>
                  <a:schemeClr val="bg1"/>
                </a:solidFill>
              </a:rPr>
              <a:t>elle consomme essentiellement des guêpes et</a:t>
            </a:r>
          </a:p>
          <a:p>
            <a:r>
              <a:rPr lang="fr-FR" dirty="0">
                <a:solidFill>
                  <a:schemeClr val="bg1"/>
                </a:solidFill>
              </a:rPr>
              <a:t>leur couvain.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6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740"/>
            <a:ext cx="9144000" cy="6100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_G3A1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692696"/>
            <a:ext cx="175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Mâle clair adulte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Effectifs nicheurs en 2002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467544" y="1340768"/>
          <a:ext cx="813690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_G3A1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MG_7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2656" y="0"/>
            <a:ext cx="9649072" cy="68975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L’ Epervier d’Europe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L’autour des palombes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31657" y="1772816"/>
            <a:ext cx="4694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petite taille (60 à 80cm d’envergure).</a:t>
            </a:r>
          </a:p>
          <a:p>
            <a:r>
              <a:rPr lang="fr-FR" dirty="0">
                <a:solidFill>
                  <a:schemeClr val="bg1"/>
                </a:solidFill>
              </a:rPr>
              <a:t>L’épervier est commun dans le PnC. L’autour est </a:t>
            </a:r>
          </a:p>
          <a:p>
            <a:r>
              <a:rPr lang="fr-FR" dirty="0">
                <a:solidFill>
                  <a:schemeClr val="bg1"/>
                </a:solidFill>
              </a:rPr>
              <a:t>de plus grande taille (90-110 cm)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27984" y="3068960"/>
            <a:ext cx="4753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Ailes courtes et arrondies, longue queue, </a:t>
            </a:r>
          </a:p>
          <a:p>
            <a:r>
              <a:rPr lang="fr-FR" dirty="0">
                <a:solidFill>
                  <a:schemeClr val="bg1"/>
                </a:solidFill>
              </a:rPr>
              <a:t>l’épervier et l’autour sont à l’aise dans le milieu</a:t>
            </a:r>
          </a:p>
          <a:p>
            <a:r>
              <a:rPr lang="fr-FR" dirty="0">
                <a:solidFill>
                  <a:schemeClr val="bg1"/>
                </a:solidFill>
              </a:rPr>
              <a:t> forestier. Les mâles sont bien plus petits que les </a:t>
            </a:r>
          </a:p>
          <a:p>
            <a:r>
              <a:rPr lang="fr-FR" dirty="0">
                <a:solidFill>
                  <a:schemeClr val="bg1"/>
                </a:solidFill>
              </a:rPr>
              <a:t>femelles.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99992" y="4581128"/>
            <a:ext cx="4659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Rapaces spécialisés dans la capture des </a:t>
            </a:r>
          </a:p>
          <a:p>
            <a:r>
              <a:rPr lang="fr-FR" dirty="0">
                <a:solidFill>
                  <a:schemeClr val="bg1"/>
                </a:solidFill>
              </a:rPr>
              <a:t>oiseaux, la différence de corpulence entre le</a:t>
            </a:r>
          </a:p>
          <a:p>
            <a:r>
              <a:rPr lang="fr-FR" dirty="0">
                <a:solidFill>
                  <a:schemeClr val="bg1"/>
                </a:solidFill>
              </a:rPr>
              <a:t> mâle et la femelle permet la capture de proies</a:t>
            </a:r>
          </a:p>
          <a:p>
            <a:r>
              <a:rPr lang="fr-FR" dirty="0">
                <a:solidFill>
                  <a:schemeClr val="bg1"/>
                </a:solidFill>
              </a:rPr>
              <a:t>de tailles diverses.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4332"/>
            <a:ext cx="9144000" cy="610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Eperviers Mas de val 2009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25"/>
            <a:ext cx="9144000" cy="676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Lot Pict0001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116632"/>
            <a:ext cx="9940230" cy="652534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620688"/>
            <a:ext cx="3597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L’ Autour des palombes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00192" y="4221088"/>
            <a:ext cx="260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100 à 120 cm d’envergure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Lot Pict0001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547" y="332656"/>
            <a:ext cx="9229547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MG_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502856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Faucon crécerelle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72000" y="1844824"/>
            <a:ext cx="350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Rapace de petite taille (70-80 cm).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37171" y="2636912"/>
            <a:ext cx="48068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Ce petit faucon présente une coloration</a:t>
            </a:r>
          </a:p>
          <a:p>
            <a:r>
              <a:rPr lang="fr-FR" dirty="0">
                <a:solidFill>
                  <a:schemeClr val="bg1"/>
                </a:solidFill>
              </a:rPr>
              <a:t>différente entre mâle et femelle. Ailes pointues,</a:t>
            </a:r>
          </a:p>
          <a:p>
            <a:r>
              <a:rPr lang="fr-FR" dirty="0">
                <a:solidFill>
                  <a:schemeClr val="bg1"/>
                </a:solidFill>
              </a:rPr>
              <a:t>longue queue et vol sur place font de cette</a:t>
            </a:r>
          </a:p>
          <a:p>
            <a:r>
              <a:rPr lang="fr-FR" dirty="0">
                <a:solidFill>
                  <a:schemeClr val="bg1"/>
                </a:solidFill>
              </a:rPr>
              <a:t>oiseau une silhouette facilement reconnaissable.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33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nicheurs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55976" y="4221088"/>
            <a:ext cx="4627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Grand consommateur de campagnol, il écume </a:t>
            </a:r>
          </a:p>
          <a:p>
            <a:r>
              <a:rPr lang="fr-FR" dirty="0">
                <a:solidFill>
                  <a:schemeClr val="bg1"/>
                </a:solidFill>
              </a:rPr>
              <a:t>Les champs pour le plus grand bien de notre </a:t>
            </a:r>
          </a:p>
          <a:p>
            <a:r>
              <a:rPr lang="fr-FR" dirty="0">
                <a:solidFill>
                  <a:schemeClr val="bg1"/>
                </a:solidFill>
              </a:rPr>
              <a:t>agriculture. En été, le faucon crécerellette vient</a:t>
            </a:r>
          </a:p>
          <a:p>
            <a:r>
              <a:rPr lang="fr-FR" dirty="0">
                <a:solidFill>
                  <a:schemeClr val="bg1"/>
                </a:solidFill>
              </a:rPr>
              <a:t>côtoyer la crécerelle sur les causses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6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1124744"/>
            <a:ext cx="207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F. Crécerelle femelle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7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448"/>
            <a:ext cx="9144000" cy="60971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28184" y="5949280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F. Crécerelle mâle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DSC07765 bi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2120" y="764704"/>
            <a:ext cx="2705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L’Elanion blanc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404664"/>
            <a:ext cx="139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nicheurs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1560" y="4221088"/>
            <a:ext cx="3059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Très rare</a:t>
            </a:r>
          </a:p>
          <a:p>
            <a:r>
              <a:rPr lang="fr-FR" dirty="0"/>
              <a:t>2 reproductions seulement</a:t>
            </a:r>
          </a:p>
          <a:p>
            <a:r>
              <a:rPr lang="fr-FR" dirty="0"/>
              <a:t>Pour la zone Parc au sens large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Importance des effectifs nicheurs PnC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5439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DSC07883 bi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4640"/>
            <a:ext cx="9144000" cy="626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_DSC4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996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8229600" cy="1143000"/>
          </a:xfrm>
        </p:spPr>
        <p:txBody>
          <a:bodyPr/>
          <a:lstStyle/>
          <a:p>
            <a:r>
              <a:rPr lang="fr-FR" dirty="0"/>
              <a:t>Le Gypaète barbu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34982" y="1807949"/>
            <a:ext cx="383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Très grand rapace(290 cm d’envergure)</a:t>
            </a:r>
          </a:p>
          <a:p>
            <a:r>
              <a:rPr lang="fr-FR" dirty="0"/>
              <a:t>En phase de réintroduction.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33341" y="3048436"/>
            <a:ext cx="4098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individus réintroduits depuis 2012 dans </a:t>
            </a:r>
          </a:p>
          <a:p>
            <a:r>
              <a:rPr lang="fr-FR" dirty="0"/>
              <a:t>Les gorges de la Jonte et de la Dourbie.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6672"/>
            <a:ext cx="185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En réintroduction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39962" y="4581128"/>
            <a:ext cx="3925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Charognard tributaire de l’élevage ovin</a:t>
            </a:r>
          </a:p>
          <a:p>
            <a:r>
              <a:rPr lang="fr-FR" dirty="0"/>
              <a:t>Il consomme les os après le passage des</a:t>
            </a:r>
          </a:p>
          <a:p>
            <a:r>
              <a:rPr lang="fr-FR" dirty="0"/>
              <a:t>Autres espèces.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_DSC5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10297144" cy="68391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12360" y="6165304"/>
            <a:ext cx="80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Adulte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Gypaète Mala IMG_5447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1"/>
            <a:ext cx="1021367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40152" y="5805264"/>
            <a:ext cx="2583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Juvénile marqué aux ailes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3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692696"/>
            <a:ext cx="341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migrateurs de passage régulier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60032" y="1916832"/>
            <a:ext cx="2985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Le Faucon Kobez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08104" y="5157192"/>
            <a:ext cx="32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les Causses et le Mont Lozère</a:t>
            </a:r>
          </a:p>
          <a:p>
            <a:r>
              <a:rPr lang="fr-FR" dirty="0"/>
              <a:t>Au Printemps et automne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3528" y="5733256"/>
            <a:ext cx="163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Mâle immature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3392_DxO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109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5733256"/>
            <a:ext cx="18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Femelle immature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albu déco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52120" y="718537"/>
            <a:ext cx="292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Le Balbuzard pêcheur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764704"/>
            <a:ext cx="3414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migrateurs de passage régulier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albu usange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84168" y="4941168"/>
            <a:ext cx="235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Printemps et  été</a:t>
            </a:r>
          </a:p>
          <a:p>
            <a:r>
              <a:rPr lang="fr-FR" dirty="0"/>
              <a:t>Sur l’ensemble du Parc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albu usanges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89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5085184"/>
            <a:ext cx="3157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Spécialiste des poissons </a:t>
            </a:r>
          </a:p>
          <a:p>
            <a:r>
              <a:rPr lang="fr-FR" dirty="0"/>
              <a:t>Il les repère en volant sur place </a:t>
            </a:r>
          </a:p>
          <a:p>
            <a:r>
              <a:rPr lang="fr-FR" dirty="0"/>
              <a:t>puis plonge serres en avant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large-screen-show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8895" y="0"/>
            <a:ext cx="96410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croissantes</a:t>
            </a:r>
          </a:p>
        </p:txBody>
      </p:sp>
      <p:pic>
        <p:nvPicPr>
          <p:cNvPr id="5" name="Image 4" descr="PB IMG_676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740352" cy="516188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64088" y="5589240"/>
            <a:ext cx="17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Vautour fauve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96336" y="5949280"/>
            <a:ext cx="13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Mâle adulte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3414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Les migrateurs de passage régulier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08104" y="1484784"/>
            <a:ext cx="3115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 Faucon crécerellette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8144" y="3789040"/>
            <a:ext cx="3030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fin d’été avant la migration </a:t>
            </a:r>
          </a:p>
          <a:p>
            <a:r>
              <a:rPr lang="fr-FR" dirty="0"/>
              <a:t>vers l’Afrique. Sur les causses </a:t>
            </a:r>
          </a:p>
          <a:p>
            <a:r>
              <a:rPr lang="fr-FR" dirty="0"/>
              <a:t>Principalement.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3761"/>
            <a:ext cx="9144000" cy="66704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84168" y="548680"/>
            <a:ext cx="207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F. crécerellette mâle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7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10327412" cy="64533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20688"/>
            <a:ext cx="51480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Autres rapaces diurnes non représentés</a:t>
            </a:r>
          </a:p>
          <a:p>
            <a:r>
              <a:rPr lang="fr-FR" b="1" dirty="0"/>
              <a:t>visibles dans le PnC.</a:t>
            </a:r>
          </a:p>
          <a:p>
            <a:endParaRPr lang="fr-FR" dirty="0"/>
          </a:p>
          <a:p>
            <a:r>
              <a:rPr lang="fr-FR" dirty="0"/>
              <a:t>Faucon Hobereau : nicheur estivant régulier</a:t>
            </a:r>
          </a:p>
          <a:p>
            <a:endParaRPr lang="fr-FR" dirty="0"/>
          </a:p>
          <a:p>
            <a:r>
              <a:rPr lang="fr-FR" dirty="0"/>
              <a:t>Busard des roseaux : migrateur régulier de passage</a:t>
            </a:r>
          </a:p>
          <a:p>
            <a:r>
              <a:rPr lang="fr-FR" dirty="0"/>
              <a:t>Faucon d’Eléonore : visiteur de passage en été</a:t>
            </a:r>
          </a:p>
          <a:p>
            <a:r>
              <a:rPr lang="fr-FR" dirty="0"/>
              <a:t>Faucon émerillon :  migrateur hivernant rare</a:t>
            </a:r>
          </a:p>
          <a:p>
            <a:endParaRPr lang="fr-FR" dirty="0"/>
          </a:p>
          <a:p>
            <a:r>
              <a:rPr lang="fr-FR" dirty="0"/>
              <a:t>Aigle de Bonelli : accidentel en limite  d’aire </a:t>
            </a:r>
          </a:p>
          <a:p>
            <a:r>
              <a:rPr lang="fr-FR" dirty="0"/>
              <a:t>Pygargue à queue blanche: accidentel</a:t>
            </a:r>
          </a:p>
          <a:p>
            <a:r>
              <a:rPr lang="fr-FR" dirty="0"/>
              <a:t>Busard pâle : migrateur accidentel de passage</a:t>
            </a:r>
          </a:p>
          <a:p>
            <a:r>
              <a:rPr lang="fr-FR" dirty="0"/>
              <a:t>Aigle impérial ibérique : accidentel</a:t>
            </a:r>
          </a:p>
          <a:p>
            <a:r>
              <a:rPr lang="fr-FR" dirty="0"/>
              <a:t>Buse pattue : hivernant accidentel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48987" y="5733256"/>
            <a:ext cx="379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    Aigle de Bonelli adulte</a:t>
            </a:r>
          </a:p>
          <a:p>
            <a:r>
              <a:rPr lang="fr-FR" dirty="0"/>
              <a:t> photographié dans les gorges du Tarn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_MG_4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6701" y="0"/>
            <a:ext cx="12190701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7624" y="1124744"/>
            <a:ext cx="2390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Réveillez vous </a:t>
            </a:r>
          </a:p>
          <a:p>
            <a:r>
              <a:rPr lang="fr-FR" sz="2800" b="1" dirty="0"/>
              <a:t>C’est Terminé !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868144" y="260648"/>
            <a:ext cx="2952328" cy="1512168"/>
          </a:xfrm>
          <a:prstGeom prst="wedgeEllipseCallout">
            <a:avLst>
              <a:gd name="adj1" fmla="val -55705"/>
              <a:gd name="adj2" fmla="val 449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C’est déjà la FIN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56692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1417638"/>
            <a:ext cx="245009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Merci de votre </a:t>
            </a:r>
          </a:p>
          <a:p>
            <a:r>
              <a:rPr lang="fr-FR" sz="2800" b="1" dirty="0"/>
              <a:t>Attention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98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croissantes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611560" y="1772816"/>
          <a:ext cx="80520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croissantes</a:t>
            </a:r>
          </a:p>
        </p:txBody>
      </p:sp>
      <p:pic>
        <p:nvPicPr>
          <p:cNvPr id="4" name="Image 3" descr="IMG_6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7092280" cy="47281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28184" y="58052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Milan noir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1518</Words>
  <Application>Microsoft Office PowerPoint</Application>
  <PresentationFormat>Affichage à l'écran (4:3)</PresentationFormat>
  <Paragraphs>303</Paragraphs>
  <Slides>74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Thème Office</vt:lpstr>
      <vt:lpstr>Diapositive 1</vt:lpstr>
      <vt:lpstr>Diapositive 2</vt:lpstr>
      <vt:lpstr>Diapositive 3</vt:lpstr>
      <vt:lpstr>Zone d’inventaire des rapaces diurnes du PnC en 2000</vt:lpstr>
      <vt:lpstr>Effectifs nicheurs en 2002</vt:lpstr>
      <vt:lpstr>Importance des effectifs nicheurs PnC </vt:lpstr>
      <vt:lpstr>Les espèces croissantes</vt:lpstr>
      <vt:lpstr>Les espèces croissantes</vt:lpstr>
      <vt:lpstr>Les espèces croissantes</vt:lpstr>
      <vt:lpstr>Les espèces en déclin</vt:lpstr>
      <vt:lpstr>Les espèces en déclin</vt:lpstr>
      <vt:lpstr>Le Vautour fauve</vt:lpstr>
      <vt:lpstr>Diapositive 13</vt:lpstr>
      <vt:lpstr>Le Vautour moine</vt:lpstr>
      <vt:lpstr>Diapositive 15</vt:lpstr>
      <vt:lpstr>Il niche dans les arbres</vt:lpstr>
      <vt:lpstr>Diapositive 17</vt:lpstr>
      <vt:lpstr>Le Vautour percnoptère</vt:lpstr>
      <vt:lpstr>Diapositive 19</vt:lpstr>
      <vt:lpstr>L’ Aigle royal</vt:lpstr>
      <vt:lpstr>Diapositive 21</vt:lpstr>
      <vt:lpstr>Diapositive 22</vt:lpstr>
      <vt:lpstr>Le circaète Jean le blanc</vt:lpstr>
      <vt:lpstr>Diapositive 24</vt:lpstr>
      <vt:lpstr>Diapositive 25</vt:lpstr>
      <vt:lpstr>L’ Aigle botté</vt:lpstr>
      <vt:lpstr>Diapositive 27</vt:lpstr>
      <vt:lpstr>Diapositive 28</vt:lpstr>
      <vt:lpstr>Le Faucon pèlerin</vt:lpstr>
      <vt:lpstr>Diapositive 30</vt:lpstr>
      <vt:lpstr>Diapositive 31</vt:lpstr>
      <vt:lpstr>Diapositive 32</vt:lpstr>
      <vt:lpstr>Diapositive 33</vt:lpstr>
      <vt:lpstr>Diapositive 34</vt:lpstr>
      <vt:lpstr>Le Milan royal</vt:lpstr>
      <vt:lpstr>Diapositive 36</vt:lpstr>
      <vt:lpstr>Le Milan noir</vt:lpstr>
      <vt:lpstr>Diapositive 38</vt:lpstr>
      <vt:lpstr>Le Busard cendré</vt:lpstr>
      <vt:lpstr>Diapositive 40</vt:lpstr>
      <vt:lpstr>Diapositive 41</vt:lpstr>
      <vt:lpstr>Le Busard saint Martin</vt:lpstr>
      <vt:lpstr>Diapositive 43</vt:lpstr>
      <vt:lpstr>Diapositive 44</vt:lpstr>
      <vt:lpstr>La Buse variable</vt:lpstr>
      <vt:lpstr>Diapositive 46</vt:lpstr>
      <vt:lpstr>La Bondrée apivore</vt:lpstr>
      <vt:lpstr>Diapositive 48</vt:lpstr>
      <vt:lpstr>Diapositive 49</vt:lpstr>
      <vt:lpstr>Diapositive 50</vt:lpstr>
      <vt:lpstr>L’ Epervier d’Europe L’autour des palombes</vt:lpstr>
      <vt:lpstr>Diapositive 52</vt:lpstr>
      <vt:lpstr>Diapositive 53</vt:lpstr>
      <vt:lpstr>Diapositive 54</vt:lpstr>
      <vt:lpstr>Diapositive 55</vt:lpstr>
      <vt:lpstr>Le Faucon crécerelle</vt:lpstr>
      <vt:lpstr>Diapositive 57</vt:lpstr>
      <vt:lpstr>Diapositive 58</vt:lpstr>
      <vt:lpstr>Diapositive 59</vt:lpstr>
      <vt:lpstr>Diapositive 60</vt:lpstr>
      <vt:lpstr>Le Gypaète barbu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bedoues</dc:creator>
  <cp:lastModifiedBy>Thouvenin</cp:lastModifiedBy>
  <cp:revision>54</cp:revision>
  <cp:lastPrinted>2015-06-19T15:08:09Z</cp:lastPrinted>
  <dcterms:created xsi:type="dcterms:W3CDTF">2015-06-10T10:40:13Z</dcterms:created>
  <dcterms:modified xsi:type="dcterms:W3CDTF">2016-07-05T14:18:32Z</dcterms:modified>
</cp:coreProperties>
</file>